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9"/>
  </p:notesMasterIdLst>
  <p:sldIdLst>
    <p:sldId id="256" r:id="rId2"/>
    <p:sldId id="257" r:id="rId3"/>
    <p:sldId id="280" r:id="rId4"/>
    <p:sldId id="292" r:id="rId5"/>
    <p:sldId id="281" r:id="rId6"/>
    <p:sldId id="291" r:id="rId7"/>
    <p:sldId id="29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4BA"/>
    <a:srgbClr val="52C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/>
    <p:restoredTop sz="90346"/>
  </p:normalViewPr>
  <p:slideViewPr>
    <p:cSldViewPr snapToGrid="0" snapToObjects="1">
      <p:cViewPr>
        <p:scale>
          <a:sx n="94" d="100"/>
          <a:sy n="94" d="100"/>
        </p:scale>
        <p:origin x="127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12488-F068-B542-9FA3-964E39A320F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0EBA9-B955-4A49-A2EC-F406808A928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4108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EBA9-B955-4A49-A2EC-F406808A928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3705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EBA9-B955-4A49-A2EC-F406808A928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89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108405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2620401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6605903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2863899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051700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872195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15975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83668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201044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281770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71799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397249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235632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163893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8432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2ED8E12-68AC-B241-AC0A-79F9452567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8476488" cy="6357366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B4FE7FB3-C8D1-E148-AAA4-4A3F1C6CB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375" y="5340319"/>
            <a:ext cx="10572000" cy="43497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it-IT" sz="2000" b="1" dirty="0"/>
              <a:t>Presentazione del progetto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25DE8EC-F5AC-9949-B621-B790430CAC73}"/>
              </a:ext>
            </a:extLst>
          </p:cNvPr>
          <p:cNvSpPr txBox="1"/>
          <p:nvPr/>
        </p:nvSpPr>
        <p:spPr>
          <a:xfrm>
            <a:off x="381375" y="4414282"/>
            <a:ext cx="9779000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Andrea Vaiuso, Luca La Barbera, Salvatore Drago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AE30267-6E2C-8A4F-AB54-A7AE249EBC98}"/>
              </a:ext>
            </a:extLst>
          </p:cNvPr>
          <p:cNvSpPr txBox="1"/>
          <p:nvPr/>
        </p:nvSpPr>
        <p:spPr>
          <a:xfrm>
            <a:off x="381375" y="5746717"/>
            <a:ext cx="1062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Laurea magistrale in ingegneria informatica. Corso di Robotica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E675DDB-78D8-1C41-A2A2-988346CE0CF9}"/>
              </a:ext>
            </a:extLst>
          </p:cNvPr>
          <p:cNvSpPr txBox="1"/>
          <p:nvPr/>
        </p:nvSpPr>
        <p:spPr>
          <a:xfrm>
            <a:off x="381376" y="6181691"/>
            <a:ext cx="7427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>
                    <a:lumMod val="50000"/>
                  </a:schemeClr>
                </a:solidFill>
              </a:rPr>
              <a:t>Professore: Antonio </a:t>
            </a:r>
            <a:r>
              <a:rPr lang="it-IT" sz="1600" b="1" dirty="0" err="1">
                <a:solidFill>
                  <a:schemeClr val="bg1">
                    <a:lumMod val="50000"/>
                  </a:schemeClr>
                </a:solidFill>
              </a:rPr>
              <a:t>Chella</a:t>
            </a:r>
            <a:endParaRPr lang="it-IT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A2B3892C-29CB-8444-9856-D55CAD3E76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167"/>
          <a:stretch/>
        </p:blipFill>
        <p:spPr>
          <a:xfrm>
            <a:off x="8476488" y="-3630"/>
            <a:ext cx="3715512" cy="635736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C8E4414-90FF-9D4C-8BC4-DE786D218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2629" y="122207"/>
            <a:ext cx="3103230" cy="1301044"/>
          </a:xfrm>
          <a:prstGeom prst="rect">
            <a:avLst/>
          </a:prstGeom>
        </p:spPr>
      </p:pic>
      <p:grpSp>
        <p:nvGrpSpPr>
          <p:cNvPr id="9" name="Gruppo 8">
            <a:extLst>
              <a:ext uri="{FF2B5EF4-FFF2-40B4-BE49-F238E27FC236}">
                <a16:creationId xmlns:a16="http://schemas.microsoft.com/office/drawing/2014/main" id="{4FC77F69-369A-CB48-81B9-8326D7B6689E}"/>
              </a:ext>
            </a:extLst>
          </p:cNvPr>
          <p:cNvGrpSpPr/>
          <p:nvPr/>
        </p:nvGrpSpPr>
        <p:grpSpPr>
          <a:xfrm>
            <a:off x="306141" y="337755"/>
            <a:ext cx="6916935" cy="2748329"/>
            <a:chOff x="391317" y="329075"/>
            <a:chExt cx="6916935" cy="2748329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4B468A8-402C-BF45-98F4-CDFBC495D588}"/>
                </a:ext>
              </a:extLst>
            </p:cNvPr>
            <p:cNvSpPr/>
            <p:nvPr/>
          </p:nvSpPr>
          <p:spPr>
            <a:xfrm>
              <a:off x="395023" y="350506"/>
              <a:ext cx="6890282" cy="2721537"/>
            </a:xfrm>
            <a:prstGeom prst="rect">
              <a:avLst/>
            </a:prstGeom>
            <a:solidFill>
              <a:srgbClr val="3494BA">
                <a:alpha val="6117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46AF9EE8-E8FE-F440-8264-2FFB84A01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1317" y="329075"/>
              <a:ext cx="6916935" cy="27483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3080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13F27D66-B75A-2849-9F87-3ECEFCCC0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011" b="4778"/>
          <a:stretch/>
        </p:blipFill>
        <p:spPr>
          <a:xfrm>
            <a:off x="0" y="0"/>
            <a:ext cx="12192000" cy="259307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720F644-C1C9-6A48-B458-E4FEA1CEA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7203"/>
            <a:ext cx="12192000" cy="259307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7DC8E4C-B4AC-044C-8731-50193FD8F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37" y="804109"/>
            <a:ext cx="10571998" cy="970450"/>
          </a:xfrm>
        </p:spPr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D2BB424-86EB-7F45-8EE9-685820009D21}"/>
              </a:ext>
            </a:extLst>
          </p:cNvPr>
          <p:cNvSpPr txBox="1">
            <a:spLocks/>
          </p:cNvSpPr>
          <p:nvPr/>
        </p:nvSpPr>
        <p:spPr>
          <a:xfrm>
            <a:off x="551708" y="2943059"/>
            <a:ext cx="11088584" cy="35038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INTRODUZIONE</a:t>
            </a:r>
            <a:endParaRPr lang="it-IT" sz="2400" dirty="0">
              <a:latin typeface="+mj-lt"/>
              <a:ea typeface="Times New Roman" panose="02020603050405020304" pitchFamily="18" charset="0"/>
            </a:endParaRPr>
          </a:p>
          <a:p>
            <a:r>
              <a:rPr lang="it-IT" sz="2400" dirty="0">
                <a:ea typeface="Times New Roman" panose="02020603050405020304" pitchFamily="18" charset="0"/>
              </a:rPr>
              <a:t>Il progetto </a:t>
            </a:r>
            <a:r>
              <a:rPr lang="it-IT" sz="2400" dirty="0" err="1">
                <a:ea typeface="Times New Roman" panose="02020603050405020304" pitchFamily="18" charset="0"/>
              </a:rPr>
              <a:t>SKYDroppers</a:t>
            </a:r>
            <a:r>
              <a:rPr lang="it-IT" sz="2400" dirty="0">
                <a:ea typeface="Times New Roman" panose="02020603050405020304" pitchFamily="18" charset="0"/>
              </a:rPr>
              <a:t> nasce con l’intento di automatizzare i processi di consegna di prodotti delle grandi aziende tramite l’utilizzo di droni quadrirotori capaci di trasportare pacchi di piccole e medie dimensioni, coordinandosi per ottimizzare i tempi di consegna </a:t>
            </a:r>
          </a:p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TECNOLOGIA UTILIZZATA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I droni utilizzati sono </a:t>
            </a:r>
            <a:r>
              <a:rPr lang="it-IT" sz="2400" dirty="0" err="1">
                <a:ea typeface="Times New Roman" panose="02020603050405020304" pitchFamily="18" charset="0"/>
              </a:rPr>
              <a:t>Dji</a:t>
            </a:r>
            <a:r>
              <a:rPr lang="it-IT" sz="2400" dirty="0">
                <a:ea typeface="Times New Roman" panose="02020603050405020304" pitchFamily="18" charset="0"/>
              </a:rPr>
              <a:t> </a:t>
            </a:r>
            <a:r>
              <a:rPr lang="it-IT" sz="2400" dirty="0" err="1">
                <a:ea typeface="Times New Roman" panose="02020603050405020304" pitchFamily="18" charset="0"/>
              </a:rPr>
              <a:t>Mavic</a:t>
            </a:r>
            <a:r>
              <a:rPr lang="it-IT" sz="2400" dirty="0">
                <a:ea typeface="Times New Roman" panose="02020603050405020304" pitchFamily="18" charset="0"/>
              </a:rPr>
              <a:t> Pro, opportunamente modificati e simulati tramite il software </a:t>
            </a:r>
            <a:r>
              <a:rPr lang="it-IT" sz="2400" dirty="0" err="1">
                <a:ea typeface="Times New Roman" panose="02020603050405020304" pitchFamily="18" charset="0"/>
              </a:rPr>
              <a:t>Webots</a:t>
            </a:r>
            <a:endParaRPr lang="it-IT" sz="2400" b="1" dirty="0"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4680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1CF62DD1-4B18-ED44-AEB0-6E34BA8987DA}"/>
              </a:ext>
            </a:extLst>
          </p:cNvPr>
          <p:cNvSpPr/>
          <p:nvPr/>
        </p:nvSpPr>
        <p:spPr>
          <a:xfrm>
            <a:off x="0" y="1417638"/>
            <a:ext cx="12192000" cy="119029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0B47033F-8186-F849-8A6F-3E4E50EC0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5049"/>
            <a:ext cx="10571998" cy="733344"/>
          </a:xfrm>
        </p:spPr>
        <p:txBody>
          <a:bodyPr/>
          <a:lstStyle/>
          <a:p>
            <a:pPr algn="ctr"/>
            <a:r>
              <a:rPr lang="it-IT" dirty="0"/>
              <a:t>DJI MAVIC 2 PRO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FD2D33DD-CA9D-4B4F-AFF7-88D0D2B192AE}"/>
              </a:ext>
            </a:extLst>
          </p:cNvPr>
          <p:cNvGrpSpPr/>
          <p:nvPr/>
        </p:nvGrpSpPr>
        <p:grpSpPr>
          <a:xfrm>
            <a:off x="5577619" y="2158932"/>
            <a:ext cx="6041175" cy="3889595"/>
            <a:chOff x="427863" y="2101772"/>
            <a:chExt cx="6041175" cy="388959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E4521188-7540-2A45-83E0-0C79B956D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672" t="11821" r="7418" b="9628"/>
            <a:stretch/>
          </p:blipFill>
          <p:spPr>
            <a:xfrm>
              <a:off x="427863" y="2265528"/>
              <a:ext cx="6041175" cy="3725839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911A5CC4-33FC-B943-94BD-2A65E2643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212" y="2101772"/>
              <a:ext cx="880281" cy="506162"/>
            </a:xfrm>
            <a:prstGeom prst="rect">
              <a:avLst/>
            </a:prstGeom>
          </p:spPr>
        </p:pic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2247E38-1160-CB49-AC4D-8E58E0016C2A}"/>
              </a:ext>
            </a:extLst>
          </p:cNvPr>
          <p:cNvSpPr txBox="1"/>
          <p:nvPr/>
        </p:nvSpPr>
        <p:spPr>
          <a:xfrm>
            <a:off x="800668" y="832495"/>
            <a:ext cx="1059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CARATTERISTICHE DEL ROBOT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E1D5C46-829F-454C-B643-B119AF3F2C20}"/>
              </a:ext>
            </a:extLst>
          </p:cNvPr>
          <p:cNvSpPr txBox="1">
            <a:spLocks/>
          </p:cNvSpPr>
          <p:nvPr/>
        </p:nvSpPr>
        <p:spPr>
          <a:xfrm>
            <a:off x="435941" y="1665028"/>
            <a:ext cx="5017594" cy="48774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ROBOT</a:t>
            </a:r>
            <a:endParaRPr lang="it-IT" sz="2400" dirty="0">
              <a:latin typeface="+mj-lt"/>
              <a:ea typeface="Times New Roman" panose="02020603050405020304" pitchFamily="18" charset="0"/>
            </a:endParaRPr>
          </a:p>
          <a:p>
            <a:r>
              <a:rPr lang="it-IT" sz="2400" dirty="0">
                <a:ea typeface="Times New Roman" panose="02020603050405020304" pitchFamily="18" charset="0"/>
              </a:rPr>
              <a:t>Drone quadrirotore</a:t>
            </a:r>
          </a:p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SENSORISTICA DI BASE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Camera HD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Bussola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Giroscopio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Unità inerziale</a:t>
            </a:r>
          </a:p>
          <a:p>
            <a:pPr marL="0" indent="0">
              <a:buNone/>
            </a:pPr>
            <a:r>
              <a:rPr lang="it-IT" sz="2400" b="1" dirty="0">
                <a:ea typeface="Times New Roman" panose="02020603050405020304" pitchFamily="18" charset="0"/>
              </a:rPr>
              <a:t>SENSORISTICA AGGIUNTA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6 Sensori ad ultrasuoni per la distanza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Magnete per aggancio pacchi</a:t>
            </a:r>
          </a:p>
        </p:txBody>
      </p:sp>
    </p:spTree>
    <p:extLst>
      <p:ext uri="{BB962C8B-B14F-4D97-AF65-F5344CB8AC3E}">
        <p14:creationId xmlns:p14="http://schemas.microsoft.com/office/powerpoint/2010/main" val="47356890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1CF62DD1-4B18-ED44-AEB0-6E34BA8987DA}"/>
              </a:ext>
            </a:extLst>
          </p:cNvPr>
          <p:cNvSpPr/>
          <p:nvPr/>
        </p:nvSpPr>
        <p:spPr>
          <a:xfrm>
            <a:off x="0" y="1417638"/>
            <a:ext cx="12192000" cy="119029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0B47033F-8186-F849-8A6F-3E4E50EC0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5049"/>
            <a:ext cx="10571998" cy="733344"/>
          </a:xfrm>
        </p:spPr>
        <p:txBody>
          <a:bodyPr/>
          <a:lstStyle/>
          <a:p>
            <a:pPr algn="ctr"/>
            <a:r>
              <a:rPr lang="it-IT" dirty="0"/>
              <a:t>DJI MAVIC 2 PRO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2247E38-1160-CB49-AC4D-8E58E0016C2A}"/>
              </a:ext>
            </a:extLst>
          </p:cNvPr>
          <p:cNvSpPr txBox="1"/>
          <p:nvPr/>
        </p:nvSpPr>
        <p:spPr>
          <a:xfrm>
            <a:off x="800668" y="832495"/>
            <a:ext cx="1059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CARATTERISTICHE DEL MOVIMENTO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308AED9-A1EA-0543-B950-7996D3A01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8"/>
          <a:stretch/>
        </p:blipFill>
        <p:spPr>
          <a:xfrm>
            <a:off x="0" y="1587567"/>
            <a:ext cx="7915700" cy="509301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C7A8A73-A945-EF4A-AF3F-5723F29DE41E}"/>
              </a:ext>
            </a:extLst>
          </p:cNvPr>
          <p:cNvSpPr txBox="1">
            <a:spLocks/>
          </p:cNvSpPr>
          <p:nvPr/>
        </p:nvSpPr>
        <p:spPr>
          <a:xfrm>
            <a:off x="7764789" y="1695370"/>
            <a:ext cx="4217945" cy="48774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La velocità dei quattro rotori regola il livello di imbardata, rollio e beccheggio.</a:t>
            </a:r>
          </a:p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Il controllore agisce su un algoritmo di stabilizzazione che costringe il robot a mantenere la posizione</a:t>
            </a:r>
          </a:p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Il movimento è controllato dall’alterazione delle variabili:</a:t>
            </a:r>
          </a:p>
          <a:p>
            <a:r>
              <a:rPr lang="it-IT" sz="2400" dirty="0" err="1">
                <a:ea typeface="Times New Roman" panose="02020603050405020304" pitchFamily="18" charset="0"/>
              </a:rPr>
              <a:t>Yaw_disturbance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Roll_disturbance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Pitch_disturbance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Target_altitude</a:t>
            </a:r>
            <a:endParaRPr lang="it-IT" sz="2400" dirty="0"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2632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38A0FF-5B5D-B945-B84C-28BC6AA4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22" y="419892"/>
            <a:ext cx="10571998" cy="970450"/>
          </a:xfrm>
        </p:spPr>
        <p:txBody>
          <a:bodyPr/>
          <a:lstStyle/>
          <a:p>
            <a:r>
              <a:rPr lang="it-IT" dirty="0"/>
              <a:t>Diapositiva</a:t>
            </a:r>
          </a:p>
        </p:txBody>
      </p:sp>
    </p:spTree>
    <p:extLst>
      <p:ext uri="{BB962C8B-B14F-4D97-AF65-F5344CB8AC3E}">
        <p14:creationId xmlns:p14="http://schemas.microsoft.com/office/powerpoint/2010/main" val="425439406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3FA25C-7218-EB41-9591-97F584FDD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307" y="420854"/>
            <a:ext cx="7138246" cy="970450"/>
          </a:xfrm>
        </p:spPr>
        <p:txBody>
          <a:bodyPr/>
          <a:lstStyle/>
          <a:p>
            <a:r>
              <a:rPr lang="it-IT" dirty="0" err="1"/>
              <a:t>Roadmap</a:t>
            </a:r>
            <a:r>
              <a:rPr lang="it-IT" dirty="0"/>
              <a:t> aggiornamenti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51CCA3E-711A-D84F-9160-A94F810E1C0B}"/>
              </a:ext>
            </a:extLst>
          </p:cNvPr>
          <p:cNvSpPr/>
          <p:nvPr/>
        </p:nvSpPr>
        <p:spPr>
          <a:xfrm>
            <a:off x="0" y="1879041"/>
            <a:ext cx="12192000" cy="1416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Pentagono 5">
            <a:extLst>
              <a:ext uri="{FF2B5EF4-FFF2-40B4-BE49-F238E27FC236}">
                <a16:creationId xmlns:a16="http://schemas.microsoft.com/office/drawing/2014/main" id="{BD3E30A5-D7D7-BE48-AF5F-7B8B9DD67371}"/>
              </a:ext>
            </a:extLst>
          </p:cNvPr>
          <p:cNvSpPr/>
          <p:nvPr/>
        </p:nvSpPr>
        <p:spPr>
          <a:xfrm>
            <a:off x="532561" y="2009670"/>
            <a:ext cx="2200589" cy="1175657"/>
          </a:xfrm>
          <a:prstGeom prst="homePlate">
            <a:avLst>
              <a:gd name="adj" fmla="val 32051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b="1" dirty="0" err="1"/>
              <a:t>Official</a:t>
            </a:r>
            <a:r>
              <a:rPr lang="it-IT" sz="1600" b="1" dirty="0"/>
              <a:t> release</a:t>
            </a:r>
          </a:p>
          <a:p>
            <a:pPr algn="ctr"/>
            <a:r>
              <a:rPr lang="it-IT" sz="1600" b="1" dirty="0" err="1"/>
              <a:t>Today</a:t>
            </a:r>
            <a:r>
              <a:rPr lang="it-IT" sz="1600" b="1" dirty="0"/>
              <a:t>!</a:t>
            </a:r>
          </a:p>
        </p:txBody>
      </p:sp>
      <p:sp>
        <p:nvSpPr>
          <p:cNvPr id="7" name="Mostrina 6">
            <a:extLst>
              <a:ext uri="{FF2B5EF4-FFF2-40B4-BE49-F238E27FC236}">
                <a16:creationId xmlns:a16="http://schemas.microsoft.com/office/drawing/2014/main" id="{9C126584-9339-764C-AE1A-187E66B2F243}"/>
              </a:ext>
            </a:extLst>
          </p:cNvPr>
          <p:cNvSpPr/>
          <p:nvPr/>
        </p:nvSpPr>
        <p:spPr>
          <a:xfrm>
            <a:off x="2476917" y="2009670"/>
            <a:ext cx="2431702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bg1"/>
                </a:solidFill>
              </a:rPr>
              <a:t>Code </a:t>
            </a:r>
            <a:r>
              <a:rPr lang="it-IT" sz="1000" dirty="0" err="1">
                <a:solidFill>
                  <a:schemeClr val="bg1"/>
                </a:solidFill>
              </a:rPr>
              <a:t>improvements</a:t>
            </a:r>
            <a:endParaRPr lang="it-IT" sz="1000" dirty="0">
              <a:solidFill>
                <a:schemeClr val="bg1"/>
              </a:solidFill>
            </a:endParaRPr>
          </a:p>
          <a:p>
            <a:pPr algn="ctr"/>
            <a:r>
              <a:rPr lang="it-IT" sz="1000" dirty="0">
                <a:solidFill>
                  <a:schemeClr val="bg1"/>
                </a:solidFill>
              </a:rPr>
              <a:t>Collection </a:t>
            </a:r>
            <a:r>
              <a:rPr lang="it-IT" sz="1000" dirty="0" err="1">
                <a:solidFill>
                  <a:schemeClr val="bg1"/>
                </a:solidFill>
              </a:rPr>
              <a:t>manipulation</a:t>
            </a:r>
            <a:endParaRPr lang="it-IT" sz="1000" dirty="0">
              <a:solidFill>
                <a:schemeClr val="bg1"/>
              </a:solidFill>
            </a:endParaRPr>
          </a:p>
          <a:p>
            <a:pPr algn="ctr"/>
            <a:r>
              <a:rPr lang="it-IT" sz="1000" dirty="0">
                <a:solidFill>
                  <a:schemeClr val="bg1"/>
                </a:solidFill>
              </a:rPr>
              <a:t>More </a:t>
            </a:r>
            <a:r>
              <a:rPr lang="it-IT" sz="1000" dirty="0" err="1">
                <a:solidFill>
                  <a:schemeClr val="bg1"/>
                </a:solidFill>
              </a:rPr>
              <a:t>sensors</a:t>
            </a:r>
            <a:endParaRPr lang="it-IT" sz="1000" dirty="0">
              <a:solidFill>
                <a:schemeClr val="bg1"/>
              </a:solidFill>
            </a:endParaRPr>
          </a:p>
        </p:txBody>
      </p:sp>
      <p:sp>
        <p:nvSpPr>
          <p:cNvPr id="8" name="Mostrina 7">
            <a:extLst>
              <a:ext uri="{FF2B5EF4-FFF2-40B4-BE49-F238E27FC236}">
                <a16:creationId xmlns:a16="http://schemas.microsoft.com/office/drawing/2014/main" id="{19C5894C-DE8A-FA4E-B155-B06637968450}"/>
              </a:ext>
            </a:extLst>
          </p:cNvPr>
          <p:cNvSpPr/>
          <p:nvPr/>
        </p:nvSpPr>
        <p:spPr>
          <a:xfrm>
            <a:off x="4647363" y="2009670"/>
            <a:ext cx="2200589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dirty="0" err="1">
                <a:solidFill>
                  <a:schemeClr val="bg1"/>
                </a:solidFill>
              </a:rPr>
              <a:t>Func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Scheduling</a:t>
            </a:r>
            <a:endParaRPr lang="it-IT" sz="1100" dirty="0">
              <a:solidFill>
                <a:schemeClr val="bg1"/>
              </a:solidFill>
            </a:endParaRPr>
          </a:p>
        </p:txBody>
      </p:sp>
      <p:sp>
        <p:nvSpPr>
          <p:cNvPr id="9" name="Mostrina 8">
            <a:extLst>
              <a:ext uri="{FF2B5EF4-FFF2-40B4-BE49-F238E27FC236}">
                <a16:creationId xmlns:a16="http://schemas.microsoft.com/office/drawing/2014/main" id="{1C13299D-0EF5-6843-8B4D-4B4946C39464}"/>
              </a:ext>
            </a:extLst>
          </p:cNvPr>
          <p:cNvSpPr/>
          <p:nvPr/>
        </p:nvSpPr>
        <p:spPr>
          <a:xfrm>
            <a:off x="6601766" y="2009670"/>
            <a:ext cx="2200589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b="1" dirty="0">
                <a:solidFill>
                  <a:schemeClr val="bg1"/>
                </a:solidFill>
              </a:rPr>
              <a:t>Real </a:t>
            </a:r>
            <a:r>
              <a:rPr lang="it-IT" sz="1100" b="1" dirty="0" err="1">
                <a:solidFill>
                  <a:schemeClr val="bg1"/>
                </a:solidFill>
              </a:rPr>
              <a:t>devices</a:t>
            </a:r>
            <a:r>
              <a:rPr lang="it-IT" sz="1100" b="1" dirty="0">
                <a:solidFill>
                  <a:schemeClr val="bg1"/>
                </a:solidFill>
              </a:rPr>
              <a:t> connection</a:t>
            </a:r>
          </a:p>
        </p:txBody>
      </p:sp>
      <p:sp>
        <p:nvSpPr>
          <p:cNvPr id="11" name="Mostrina 10">
            <a:extLst>
              <a:ext uri="{FF2B5EF4-FFF2-40B4-BE49-F238E27FC236}">
                <a16:creationId xmlns:a16="http://schemas.microsoft.com/office/drawing/2014/main" id="{1A23E5D5-9F17-AE4B-B79A-058E7616DEF1}"/>
              </a:ext>
            </a:extLst>
          </p:cNvPr>
          <p:cNvSpPr/>
          <p:nvPr/>
        </p:nvSpPr>
        <p:spPr>
          <a:xfrm>
            <a:off x="8551147" y="2009670"/>
            <a:ext cx="3195374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dirty="0">
                <a:solidFill>
                  <a:schemeClr val="bg1"/>
                </a:solidFill>
              </a:rPr>
              <a:t>Log file for </a:t>
            </a:r>
            <a:r>
              <a:rPr lang="it-IT" sz="1100" dirty="0" err="1">
                <a:solidFill>
                  <a:schemeClr val="bg1"/>
                </a:solidFill>
              </a:rPr>
              <a:t>device</a:t>
            </a:r>
            <a:r>
              <a:rPr lang="it-IT" sz="1100" dirty="0">
                <a:solidFill>
                  <a:schemeClr val="bg1"/>
                </a:solidFill>
              </a:rPr>
              <a:t> status </a:t>
            </a:r>
            <a:r>
              <a:rPr lang="it-IT" sz="1100" dirty="0" err="1">
                <a:solidFill>
                  <a:schemeClr val="bg1"/>
                </a:solidFill>
              </a:rPr>
              <a:t>tracking</a:t>
            </a:r>
            <a:endParaRPr lang="it-IT" sz="1100" dirty="0">
              <a:solidFill>
                <a:schemeClr val="bg1"/>
              </a:solidFill>
            </a:endParaRPr>
          </a:p>
          <a:p>
            <a:pPr algn="ctr"/>
            <a:r>
              <a:rPr lang="it-IT" sz="1100" dirty="0" err="1">
                <a:solidFill>
                  <a:schemeClr val="bg1"/>
                </a:solidFill>
              </a:rPr>
              <a:t>External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device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notifications</a:t>
            </a:r>
            <a:endParaRPr lang="it-IT" sz="1100" dirty="0">
              <a:solidFill>
                <a:schemeClr val="bg1"/>
              </a:solidFill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6D540232-45D2-2041-A4A3-ADDEF902D07B}"/>
              </a:ext>
            </a:extLst>
          </p:cNvPr>
          <p:cNvSpPr/>
          <p:nvPr/>
        </p:nvSpPr>
        <p:spPr>
          <a:xfrm>
            <a:off x="381837" y="3562142"/>
            <a:ext cx="11435025" cy="3114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76286"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Claire si è dimostrato essere completo e i test hanno mostrato performance soddisfacenti.</a:t>
            </a:r>
          </a:p>
          <a:p>
            <a:pPr marL="876286"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La </a:t>
            </a:r>
            <a:r>
              <a:rPr lang="it-IT" sz="1600" dirty="0" err="1">
                <a:ea typeface="Menlo" panose="020B0609030804020204" pitchFamily="49" charset="0"/>
                <a:cs typeface="Menlo" panose="020B0609030804020204" pitchFamily="49" charset="0"/>
              </a:rPr>
              <a:t>roadmap</a:t>
            </a: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 delle prossime implementazioni comprende: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Improvements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a livello di computazione (snellire il codice, renderlo più efficiente).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Implementazione della gestione di nuovi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Si potrebbe creare un file per ogni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in cui scrivere un log di quelle che sono state i motivi che hanno causato un cambio di stato.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Rendere disponibile una funzione di notifica su un dispositivo esterno (es. cellulare) quando un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subisce un cambiamento di stato.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Programmazione temporale dei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e delle funzioni. (La parola schedule è già stata inserita tra le parole riservate)</a:t>
            </a:r>
          </a:p>
          <a:p>
            <a:pPr marL="1333486" lvl="2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Modifiche all’SDK per permettere la connessione tramite la rete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wifi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bluetooth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o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wired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a dispositivi reali connessi in rete.</a:t>
            </a:r>
          </a:p>
        </p:txBody>
      </p:sp>
    </p:spTree>
    <p:extLst>
      <p:ext uri="{BB962C8B-B14F-4D97-AF65-F5344CB8AC3E}">
        <p14:creationId xmlns:p14="http://schemas.microsoft.com/office/powerpoint/2010/main" val="31241997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5A7AB3DB-2E63-C942-8C9A-2F7162817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045" y="3073177"/>
            <a:ext cx="1595224" cy="159522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361645F-6095-0541-9197-82175726777A}"/>
              </a:ext>
            </a:extLst>
          </p:cNvPr>
          <p:cNvSpPr txBox="1"/>
          <p:nvPr/>
        </p:nvSpPr>
        <p:spPr>
          <a:xfrm>
            <a:off x="1055691" y="4844070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Andrea Vaiuso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E42670B-4CFC-A046-B132-CD25B4DB41AB}"/>
              </a:ext>
            </a:extLst>
          </p:cNvPr>
          <p:cNvSpPr txBox="1"/>
          <p:nvPr/>
        </p:nvSpPr>
        <p:spPr>
          <a:xfrm>
            <a:off x="775853" y="5357099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3345024316</a:t>
            </a:r>
          </a:p>
          <a:p>
            <a:pPr algn="ctr"/>
            <a:r>
              <a:rPr lang="it-IT" sz="1200" dirty="0" err="1"/>
              <a:t>andrea.vaiuso@community.unipa.it</a:t>
            </a:r>
            <a:endParaRPr lang="it-IT" sz="120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2CBB82C-0B69-604D-A59A-3861505CD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388" y="3078326"/>
            <a:ext cx="1595224" cy="159522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179D9C7-52ED-9342-B488-846C74DAAEF4}"/>
              </a:ext>
            </a:extLst>
          </p:cNvPr>
          <p:cNvSpPr txBox="1"/>
          <p:nvPr/>
        </p:nvSpPr>
        <p:spPr>
          <a:xfrm>
            <a:off x="4480034" y="4847706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Luca La Barbera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A8F8FD5-48B6-D34E-9BCF-7176826FD3A1}"/>
              </a:ext>
            </a:extLst>
          </p:cNvPr>
          <p:cNvSpPr txBox="1"/>
          <p:nvPr/>
        </p:nvSpPr>
        <p:spPr>
          <a:xfrm>
            <a:off x="4200196" y="5353462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3271530104</a:t>
            </a:r>
          </a:p>
          <a:p>
            <a:pPr algn="ctr"/>
            <a:r>
              <a:rPr lang="it-IT" sz="1200" dirty="0"/>
              <a:t>luca.labarbera02@community.unipa.it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B8F672DD-B4ED-8644-8E98-440C65DF7D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97" b="18716"/>
          <a:stretch/>
        </p:blipFill>
        <p:spPr>
          <a:xfrm>
            <a:off x="0" y="0"/>
            <a:ext cx="12192000" cy="2492371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7366DD0D-EA5B-DF45-A5D8-4C89F69AD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731" y="3073177"/>
            <a:ext cx="1595224" cy="1595224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24EF8DF-6F2A-2342-A96F-5DB7992E846D}"/>
              </a:ext>
            </a:extLst>
          </p:cNvPr>
          <p:cNvSpPr txBox="1"/>
          <p:nvPr/>
        </p:nvSpPr>
        <p:spPr>
          <a:xfrm>
            <a:off x="7904377" y="4844069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Salvatore Drago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82DF0E0-025A-C541-AD29-C76E54636D7F}"/>
              </a:ext>
            </a:extLst>
          </p:cNvPr>
          <p:cNvSpPr txBox="1"/>
          <p:nvPr/>
        </p:nvSpPr>
        <p:spPr>
          <a:xfrm>
            <a:off x="7711965" y="5349825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+39 366 8410024</a:t>
            </a:r>
          </a:p>
          <a:p>
            <a:pPr algn="ctr"/>
            <a:r>
              <a:rPr lang="it-IT" sz="1200" dirty="0"/>
              <a:t>salvatore.drago06@community.unipa.it</a:t>
            </a:r>
          </a:p>
        </p:txBody>
      </p:sp>
    </p:spTree>
    <p:extLst>
      <p:ext uri="{BB962C8B-B14F-4D97-AF65-F5344CB8AC3E}">
        <p14:creationId xmlns:p14="http://schemas.microsoft.com/office/powerpoint/2010/main" val="89201737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Blu verde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{F0F58C4C-C5DE-1C4A-A327-24436F22E448}tf10001121</Template>
  <TotalTime>1370</TotalTime>
  <Words>389</Words>
  <Application>Microsoft Macintosh PowerPoint</Application>
  <PresentationFormat>Widescreen</PresentationFormat>
  <Paragraphs>60</Paragraphs>
  <Slides>7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Symbol</vt:lpstr>
      <vt:lpstr>Wingdings 2</vt:lpstr>
      <vt:lpstr>Citazione</vt:lpstr>
      <vt:lpstr>Presentazione standard di PowerPoint</vt:lpstr>
      <vt:lpstr>Introduzione</vt:lpstr>
      <vt:lpstr>DJI MAVIC 2 PRO</vt:lpstr>
      <vt:lpstr>DJI MAVIC 2 PRO</vt:lpstr>
      <vt:lpstr>Diapositiva</vt:lpstr>
      <vt:lpstr>Roadmap aggiornamenti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Vaiuso</dc:creator>
  <cp:lastModifiedBy>Andrea Vaiuso</cp:lastModifiedBy>
  <cp:revision>62</cp:revision>
  <dcterms:created xsi:type="dcterms:W3CDTF">2020-07-14T14:26:04Z</dcterms:created>
  <dcterms:modified xsi:type="dcterms:W3CDTF">2022-02-06T12:03:12Z</dcterms:modified>
</cp:coreProperties>
</file>

<file path=docProps/thumbnail.jpeg>
</file>